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70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9705"/>
    <a:srgbClr val="A27B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434" y="-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D5AFE215-B50E-4BAC-9312-761FF3B91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6777" y="384802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2" name="図 11" descr="背景パターン&#10;&#10;自動的に生成された説明">
            <a:extLst>
              <a:ext uri="{FF2B5EF4-FFF2-40B4-BE49-F238E27FC236}">
                <a16:creationId xmlns:a16="http://schemas.microsoft.com/office/drawing/2014/main" id="{9ACF9637-5682-2C37-1271-8C3E6E8A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72" y="2590488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39FFACBF-613B-BB3E-60A2-FAFC42A14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47" y="133278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088E79B5-B8E1-2999-5B95-8E33B2C7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509800" y="4488530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2" name="図 1" descr="背景パターン&#10;&#10;自動的に生成された説明">
            <a:extLst>
              <a:ext uri="{FF2B5EF4-FFF2-40B4-BE49-F238E27FC236}">
                <a16:creationId xmlns:a16="http://schemas.microsoft.com/office/drawing/2014/main" id="{CB2A08E2-F265-A7FC-CD7F-890EFF4F8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074136" y="4255408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5" name="図 84" descr="背景パターン&#10;&#10;自動的に生成された説明">
            <a:extLst>
              <a:ext uri="{FF2B5EF4-FFF2-40B4-BE49-F238E27FC236}">
                <a16:creationId xmlns:a16="http://schemas.microsoft.com/office/drawing/2014/main" id="{1AE39D88-5DDF-04A5-B5EF-9075B02D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3094607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6" name="図 85" descr="背景パターン&#10;&#10;自動的に生成された説明">
            <a:extLst>
              <a:ext uri="{FF2B5EF4-FFF2-40B4-BE49-F238E27FC236}">
                <a16:creationId xmlns:a16="http://schemas.microsoft.com/office/drawing/2014/main" id="{4F389A43-B7EF-CC06-CFDC-7A2C090D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3495179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209372" y="157221"/>
            <a:ext cx="6439256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13789"/>
                <a:gd name="adj2" fmla="val 0"/>
              </a:avLst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ムービー制作秘話</a:t>
            </a:r>
          </a:p>
        </p:txBody>
      </p:sp>
      <p:pic>
        <p:nvPicPr>
          <p:cNvPr id="7" name="図 6" descr="屋外のオブジェ, 巣蜜 が含まれている画像&#10;&#10;自動的に生成された説明">
            <a:extLst>
              <a:ext uri="{FF2B5EF4-FFF2-40B4-BE49-F238E27FC236}">
                <a16:creationId xmlns:a16="http://schemas.microsoft.com/office/drawing/2014/main" id="{7B7981D1-9522-1D56-BFAD-8FD0843F9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" y="5655530"/>
            <a:ext cx="2522253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CDC5E1-0D05-5188-0B60-7F42AD9F52DC}"/>
              </a:ext>
            </a:extLst>
          </p:cNvPr>
          <p:cNvSpPr txBox="1"/>
          <p:nvPr/>
        </p:nvSpPr>
        <p:spPr>
          <a:xfrm>
            <a:off x="1686711" y="5022054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組み合わせて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マップを再現</a:t>
            </a:r>
            <a:r>
              <a:rPr kumimoji="1" lang="en-US" altLang="ja-JP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38D3B85C-BC7F-046D-8445-A4061674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95" flipH="1">
            <a:off x="5613169" y="1046035"/>
            <a:ext cx="1172052" cy="55990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0000"/>
              </a:schemeClr>
            </a:glow>
          </a:effectLst>
        </p:spPr>
      </p:pic>
      <p:pic>
        <p:nvPicPr>
          <p:cNvPr id="68" name="図 67" descr="プラスチックの容器&#10;&#10;中程度の精度で自動的に生成された説明">
            <a:extLst>
              <a:ext uri="{FF2B5EF4-FFF2-40B4-BE49-F238E27FC236}">
                <a16:creationId xmlns:a16="http://schemas.microsoft.com/office/drawing/2014/main" id="{2FBCBD54-91B4-2977-C7AB-8575BE29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39" y="3885041"/>
            <a:ext cx="877914" cy="993149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0" name="図 69" descr="スイーツ, 食品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2C4982EB-9C8B-0667-0D06-F9EC5FD3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88" y="3029157"/>
            <a:ext cx="1056823" cy="110010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2" name="図 71" descr="記号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DE68CA69-38FA-FCF2-2754-60E1F47C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37" y="2050852"/>
            <a:ext cx="1181495" cy="118149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2C83B4D-53DA-F8FE-DF1F-ACFE7B71F99B}"/>
              </a:ext>
            </a:extLst>
          </p:cNvPr>
          <p:cNvSpPr txBox="1"/>
          <p:nvPr/>
        </p:nvSpPr>
        <p:spPr>
          <a:xfrm>
            <a:off x="-63110" y="460963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日常にある六角形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を撮影する毎日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913660C-1598-4810-AD98-3AFC67EB0C7B}"/>
              </a:ext>
            </a:extLst>
          </p:cNvPr>
          <p:cNvSpPr txBox="1"/>
          <p:nvPr/>
        </p:nvSpPr>
        <p:spPr>
          <a:xfrm>
            <a:off x="2312159" y="209045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コアラのマーチ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4CBE375-0975-A283-26C2-3A143BBDDEC1}"/>
              </a:ext>
            </a:extLst>
          </p:cNvPr>
          <p:cNvSpPr txBox="1"/>
          <p:nvPr/>
        </p:nvSpPr>
        <p:spPr>
          <a:xfrm>
            <a:off x="2044282" y="29689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2">
                      <a:lumMod val="75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パイの実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2">
                    <a:lumMod val="75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E9E44BA-FD6C-8891-0B1C-78427E2AF5DD}"/>
              </a:ext>
            </a:extLst>
          </p:cNvPr>
          <p:cNvSpPr txBox="1"/>
          <p:nvPr/>
        </p:nvSpPr>
        <p:spPr>
          <a:xfrm>
            <a:off x="1724847" y="37934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lumMod val="50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ラムネの容器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lumMod val="50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FBD52D-EABA-F43E-3009-9FB95F965AF3}"/>
              </a:ext>
            </a:extLst>
          </p:cNvPr>
          <p:cNvSpPr txBox="1"/>
          <p:nvPr/>
        </p:nvSpPr>
        <p:spPr>
          <a:xfrm>
            <a:off x="2357645" y="2537634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これも六角形だ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C4B1F89-3B3F-1EFD-8451-79264E2FF90C}"/>
              </a:ext>
            </a:extLst>
          </p:cNvPr>
          <p:cNvSpPr txBox="1"/>
          <p:nvPr/>
        </p:nvSpPr>
        <p:spPr>
          <a:xfrm>
            <a:off x="2130327" y="337922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0517C51-2015-36E7-6378-C1FD84716372}"/>
              </a:ext>
            </a:extLst>
          </p:cNvPr>
          <p:cNvSpPr txBox="1"/>
          <p:nvPr/>
        </p:nvSpPr>
        <p:spPr>
          <a:xfrm>
            <a:off x="1749284" y="425223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裏側から見るとこれも六角形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4" name="図 53" descr="背景パターン&#10;&#10;自動的に生成された説明">
            <a:extLst>
              <a:ext uri="{FF2B5EF4-FFF2-40B4-BE49-F238E27FC236}">
                <a16:creationId xmlns:a16="http://schemas.microsoft.com/office/drawing/2014/main" id="{7EFAB1A7-7C3F-613C-4184-195BBB1E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7178356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図 54" descr="背景パターン&#10;&#10;自動的に生成された説明">
            <a:extLst>
              <a:ext uri="{FF2B5EF4-FFF2-40B4-BE49-F238E27FC236}">
                <a16:creationId xmlns:a16="http://schemas.microsoft.com/office/drawing/2014/main" id="{78EF4FF0-F3AD-9922-A2AE-857ABDB3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757892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6" name="図 55" descr="背景パターン&#10;&#10;自動的に生成された説明">
            <a:extLst>
              <a:ext uri="{FF2B5EF4-FFF2-40B4-BE49-F238E27FC236}">
                <a16:creationId xmlns:a16="http://schemas.microsoft.com/office/drawing/2014/main" id="{7ED85A49-8CF3-BDAB-5D8E-BF5CE9B6E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5401" y="7968234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1" name="図 80" descr="背景パターン&#10;&#10;自動的に生成された説明">
            <a:extLst>
              <a:ext uri="{FF2B5EF4-FFF2-40B4-BE49-F238E27FC236}">
                <a16:creationId xmlns:a16="http://schemas.microsoft.com/office/drawing/2014/main" id="{40C29F3A-5193-D0F8-A3F5-7641F15C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53383" y="678817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DFA54F-38C9-2749-65D8-F97011E63E50}"/>
              </a:ext>
            </a:extLst>
          </p:cNvPr>
          <p:cNvSpPr txBox="1"/>
          <p:nvPr/>
        </p:nvSpPr>
        <p:spPr>
          <a:xfrm>
            <a:off x="6219565" y="1653761"/>
            <a:ext cx="553998" cy="76120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65100">
                    <a:schemeClr val="tx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アドリブ、棒読み、大根演技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だらけの大変な撮影の裏話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A72620-7597-E472-333C-429466E57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27021" r="29502" b="40286"/>
          <a:stretch/>
        </p:blipFill>
        <p:spPr>
          <a:xfrm>
            <a:off x="2820257" y="5655529"/>
            <a:ext cx="3305899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図 9" descr="壁に掛けられた絵&#10;&#10;中程度の精度で自動的に生成された説明">
            <a:extLst>
              <a:ext uri="{FF2B5EF4-FFF2-40B4-BE49-F238E27FC236}">
                <a16:creationId xmlns:a16="http://schemas.microsoft.com/office/drawing/2014/main" id="{67EE23F3-09AD-0E9D-7F9F-AC3F81E8C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63" y="1018531"/>
            <a:ext cx="1147695" cy="1234081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DA1D5E-E98C-29CD-BD33-AA038F2971A6}"/>
              </a:ext>
            </a:extLst>
          </p:cNvPr>
          <p:cNvSpPr txBox="1"/>
          <p:nvPr/>
        </p:nvSpPr>
        <p:spPr>
          <a:xfrm>
            <a:off x="2268540" y="107701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rgbClr val="FB9705">
                      <a:alpha val="89804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ひよ子の容器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rgbClr val="FB9705">
                    <a:alpha val="89804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7" name="図 16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EDD98976-5494-10DF-6088-7BF5C6643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0818">
            <a:off x="-1063631" y="1193565"/>
            <a:ext cx="2702115" cy="1655045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5" name="図 4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D522224D-0C61-B378-FCB7-D4509394E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8627">
            <a:off x="-873984" y="2123593"/>
            <a:ext cx="2481637" cy="1520002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6" name="図 5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70AA4005-AF4E-8C7F-3526-A3DA775A2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5060">
            <a:off x="-701728" y="2796980"/>
            <a:ext cx="2300402" cy="1408996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8" name="図 7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BCA05756-D068-B31D-4361-EBA5731D05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7144">
            <a:off x="-1127396" y="3595371"/>
            <a:ext cx="2355147" cy="1442527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DDDC92C-4BDA-D818-B6CA-C8DD618F6EA2}"/>
              </a:ext>
            </a:extLst>
          </p:cNvPr>
          <p:cNvSpPr txBox="1"/>
          <p:nvPr/>
        </p:nvSpPr>
        <p:spPr>
          <a:xfrm>
            <a:off x="2380764" y="1540411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この動画を撮るきっかけ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17F05D7-1DBA-3926-8CB9-AC283560DD7E}"/>
              </a:ext>
            </a:extLst>
          </p:cNvPr>
          <p:cNvSpPr txBox="1"/>
          <p:nvPr/>
        </p:nvSpPr>
        <p:spPr>
          <a:xfrm rot="21081193">
            <a:off x="5260160" y="133765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1" name="図 20" descr="動物, 座る, 記号, 閉じる が含まれている画像&#10;&#10;自動的に生成された説明">
            <a:extLst>
              <a:ext uri="{FF2B5EF4-FFF2-40B4-BE49-F238E27FC236}">
                <a16:creationId xmlns:a16="http://schemas.microsoft.com/office/drawing/2014/main" id="{01E353C5-7EB4-5DE5-2CA2-02E81A287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01" y="2805830"/>
            <a:ext cx="993284" cy="938885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4" name="図 23" descr="ケーキ, グリーン, 食品, 座る が含まれている画像&#10;&#10;自動的に生成された説明">
            <a:extLst>
              <a:ext uri="{FF2B5EF4-FFF2-40B4-BE49-F238E27FC236}">
                <a16:creationId xmlns:a16="http://schemas.microsoft.com/office/drawing/2014/main" id="{7D86A66C-CEA5-2644-1607-A799338923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8" y="2243254"/>
            <a:ext cx="942003" cy="107609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99529AF3-0438-DE03-C5D1-011D67EFED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113">
            <a:off x="5488602" y="1750990"/>
            <a:ext cx="823065" cy="87266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8" name="図 27" descr="文字の書かれた紙&#10;&#10;自動的に生成された説明">
            <a:extLst>
              <a:ext uri="{FF2B5EF4-FFF2-40B4-BE49-F238E27FC236}">
                <a16:creationId xmlns:a16="http://schemas.microsoft.com/office/drawing/2014/main" id="{0763DEEC-707A-A9A1-3E75-12A8420609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52" y="2905069"/>
            <a:ext cx="960959" cy="979972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0" name="図 29" descr="記号, レンガ, 食品 が含まれている画像&#10;&#10;自動的に生成された説明">
            <a:extLst>
              <a:ext uri="{FF2B5EF4-FFF2-40B4-BE49-F238E27FC236}">
                <a16:creationId xmlns:a16="http://schemas.microsoft.com/office/drawing/2014/main" id="{6E3BAE84-1167-3B41-146F-02C656D8E0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83" y="3380955"/>
            <a:ext cx="1028201" cy="1000660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2" name="図 31" descr="座る, モニター, 写真 が含まれている画像&#10;&#10;自動的に生成された説明">
            <a:extLst>
              <a:ext uri="{FF2B5EF4-FFF2-40B4-BE49-F238E27FC236}">
                <a16:creationId xmlns:a16="http://schemas.microsoft.com/office/drawing/2014/main" id="{3AF6975C-9FF8-BC9B-A763-FCFEE38666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57" y="3913971"/>
            <a:ext cx="992787" cy="1029299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1" name="図 30" descr="暗い室内にいる男性&#10;&#10;自動的に生成された説明">
            <a:extLst>
              <a:ext uri="{FF2B5EF4-FFF2-40B4-BE49-F238E27FC236}">
                <a16:creationId xmlns:a16="http://schemas.microsoft.com/office/drawing/2014/main" id="{B304CED9-0DCA-86B9-3477-EB4B458DEC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18" y="7933568"/>
            <a:ext cx="2014450" cy="1985331"/>
          </a:xfrm>
          <a:prstGeom prst="rect">
            <a:avLst/>
          </a:prstGeom>
        </p:spPr>
      </p:pic>
      <p:pic>
        <p:nvPicPr>
          <p:cNvPr id="34" name="図 33" descr="人, 男, 持つ, 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2D9749A8-BB90-B282-E828-1A1888361F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25" y="8542086"/>
            <a:ext cx="1267343" cy="1984862"/>
          </a:xfrm>
          <a:prstGeom prst="rect">
            <a:avLst/>
          </a:prstGeom>
        </p:spPr>
      </p:pic>
      <p:pic>
        <p:nvPicPr>
          <p:cNvPr id="36" name="図 35" descr="人, 屋内, 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09C335D-7BBE-E0BF-C0AD-D4B42E7540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5" y="8086609"/>
            <a:ext cx="2547312" cy="143510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B33F01A-D9E4-60EF-F595-26E9CFE7990E}"/>
              </a:ext>
            </a:extLst>
          </p:cNvPr>
          <p:cNvSpPr txBox="1"/>
          <p:nvPr/>
        </p:nvSpPr>
        <p:spPr>
          <a:xfrm>
            <a:off x="-25712" y="9433930"/>
            <a:ext cx="70936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5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しかし、最終的に面白いムービーの制作に</a:t>
            </a:r>
            <a:r>
              <a:rPr kumimoji="1" lang="ja-JP" altLang="en-US" sz="245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成功</a:t>
            </a:r>
            <a:r>
              <a:rPr kumimoji="1" lang="en-US" altLang="ja-JP" sz="245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450" dirty="0">
              <a:solidFill>
                <a:srgbClr val="FF0000"/>
              </a:solidFill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6D4841-47DA-8D8D-081A-7548FF7F8EC6}"/>
              </a:ext>
            </a:extLst>
          </p:cNvPr>
          <p:cNvSpPr txBox="1"/>
          <p:nvPr/>
        </p:nvSpPr>
        <p:spPr>
          <a:xfrm>
            <a:off x="12648" y="7075095"/>
            <a:ext cx="64427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撮影中に</a:t>
            </a:r>
            <a:r>
              <a:rPr kumimoji="1" lang="ja-JP" altLang="en-US" sz="320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名札が映ってしまったり</a:t>
            </a:r>
            <a:endParaRPr kumimoji="1" lang="en-US" altLang="ja-JP" sz="2400" dirty="0">
              <a:solidFill>
                <a:srgbClr val="FF0000"/>
              </a:solidFill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</a:t>
            </a:r>
            <a:r>
              <a:rPr kumimoji="1" lang="ja-JP" altLang="en-US" sz="320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セリフが飛んだり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トラブル続出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118BCC6-48F0-8DA4-7688-0A8F10C37245}"/>
              </a:ext>
            </a:extLst>
          </p:cNvPr>
          <p:cNvSpPr txBox="1"/>
          <p:nvPr/>
        </p:nvSpPr>
        <p:spPr>
          <a:xfrm>
            <a:off x="3087124" y="8259700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(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何て言うんだっけ</a:t>
            </a:r>
            <a:r>
              <a:rPr kumimoji="1" lang="en-US" altLang="ja-JP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…)</a:t>
            </a:r>
            <a:endParaRPr kumimoji="1" lang="ja-JP" altLang="en-US" sz="1600" dirty="0">
              <a:solidFill>
                <a:schemeClr val="bg1"/>
              </a:solidFill>
              <a:effectLst>
                <a:glow rad="165100">
                  <a:schemeClr val="accent5">
                    <a:alpha val="8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</TotalTime>
  <Words>101</Words>
  <Application>Microsoft Office PowerPoint</Application>
  <PresentationFormat>A4 210 x 297 mm</PresentationFormat>
  <Paragraphs>18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9" baseType="lpstr">
      <vt:lpstr>HGP創英角ｺﾞｼｯｸUB</vt:lpstr>
      <vt:lpstr>HGS創英角ｺﾞｼｯｸUB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22</cp:revision>
  <dcterms:created xsi:type="dcterms:W3CDTF">2025-02-03T00:23:10Z</dcterms:created>
  <dcterms:modified xsi:type="dcterms:W3CDTF">2025-02-05T01:33:33Z</dcterms:modified>
</cp:coreProperties>
</file>